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9"/>
  </p:notesMasterIdLst>
  <p:handoutMasterIdLst>
    <p:handoutMasterId r:id="rId20"/>
  </p:handoutMasterIdLst>
  <p:sldIdLst>
    <p:sldId id="322" r:id="rId2"/>
    <p:sldId id="277" r:id="rId3"/>
    <p:sldId id="382" r:id="rId4"/>
    <p:sldId id="340" r:id="rId5"/>
    <p:sldId id="372" r:id="rId6"/>
    <p:sldId id="374" r:id="rId7"/>
    <p:sldId id="278" r:id="rId8"/>
    <p:sldId id="323" r:id="rId9"/>
    <p:sldId id="279" r:id="rId10"/>
    <p:sldId id="341" r:id="rId11"/>
    <p:sldId id="342" r:id="rId12"/>
    <p:sldId id="343" r:id="rId13"/>
    <p:sldId id="344" r:id="rId14"/>
    <p:sldId id="377" r:id="rId15"/>
    <p:sldId id="378" r:id="rId16"/>
    <p:sldId id="379" r:id="rId17"/>
    <p:sldId id="380" r:id="rId18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3399FF"/>
    <a:srgbClr val="6699FF"/>
    <a:srgbClr val="0033CC"/>
    <a:srgbClr val="FF0000"/>
    <a:srgbClr val="CC0000"/>
    <a:srgbClr val="33CC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6479" autoAdjust="0"/>
    <p:restoredTop sz="99671" autoAdjust="0"/>
  </p:normalViewPr>
  <p:slideViewPr>
    <p:cSldViewPr>
      <p:cViewPr>
        <p:scale>
          <a:sx n="100" d="100"/>
          <a:sy n="100" d="100"/>
        </p:scale>
        <p:origin x="-10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6FB9DA3-3D52-48D5-8751-8C93D3488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87875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64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2D2471F-62B8-47CB-8FE0-4678F196B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BE82F-9966-4F6C-BBA4-3D0C8A35C6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0924F-8905-4268-8E9F-EBC301252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6C0FF-EA51-4CB4-B2E6-EAE3D623A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391400" cy="914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43000" y="1752600"/>
            <a:ext cx="3619500" cy="3810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752600"/>
            <a:ext cx="3619500" cy="38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EC38-ECFD-4212-944A-A44F634BA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67F22-C179-4BEB-89E4-1396233D7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5A1F1-3D6D-402F-BD3A-F1B6D72B6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17431-D095-4388-BE08-CA450B1F1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18130-D4B3-4A7C-8A2C-4CD0AEB70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896E5-85F6-4A55-9AA3-FA4B0AEAF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A4B2C-2325-4F08-8C09-4512AD6CB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CA8B6-832E-4D95-8F8F-144ECD71B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7B102-0441-4D10-A270-54E07E6C67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978CFE1-A35A-438A-8E53-FF7982FE61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8983663" cy="1219200"/>
            <a:chOff x="12" y="95"/>
            <a:chExt cx="11118" cy="144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2" y="95"/>
              <a:ext cx="9181" cy="1440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3" name="Picture 9" descr="Vlogo"/>
            <p:cNvPicPr>
              <a:picLocks noChangeAspect="1" noChangeArrowheads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60" y="560"/>
              <a:ext cx="4470" cy="9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  <p:sldLayoutId id="21474836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304800" y="1524000"/>
            <a:ext cx="8534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sz="4800" dirty="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+mn-cs"/>
            </a:endParaRPr>
          </a:p>
          <a:p>
            <a:pPr algn="ctr" eaLnBrk="0" hangingPunct="0">
              <a:defRPr/>
            </a:pPr>
            <a:r>
              <a:rPr lang="en-US" sz="4800" u="sng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NSCC MSD/MSS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438400"/>
            <a:ext cx="8447088" cy="3848100"/>
          </a:xfrm>
          <a:prstGeom prst="rect">
            <a:avLst/>
          </a:prstGeom>
          <a:noFill/>
          <a:ln w="508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685800" y="12954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MSD – Looping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514600"/>
            <a:ext cx="7151688" cy="3371850"/>
          </a:xfrm>
          <a:prstGeom prst="rect">
            <a:avLst/>
          </a:prstGeom>
          <a:noFill/>
          <a:ln w="508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1469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371600"/>
            <a:ext cx="73914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u="sng" smtClean="0">
                <a:solidFill>
                  <a:srgbClr val="FFCC66"/>
                </a:solidFill>
              </a:rPr>
              <a:t>MSD – Record Layout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667000"/>
            <a:ext cx="7189788" cy="2971800"/>
          </a:xfrm>
          <a:prstGeom prst="rect">
            <a:avLst/>
          </a:prstGeom>
          <a:noFill/>
          <a:ln w="508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1571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524000"/>
            <a:ext cx="76962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u="sng" smtClean="0">
                <a:solidFill>
                  <a:srgbClr val="FFCC66"/>
                </a:solidFill>
              </a:rPr>
              <a:t>MSD – Record Layout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514600"/>
            <a:ext cx="6858000" cy="4144963"/>
          </a:xfrm>
          <a:prstGeom prst="rect">
            <a:avLst/>
          </a:prstGeom>
          <a:noFill/>
          <a:ln w="50800">
            <a:solidFill>
              <a:srgbClr val="FFCC66"/>
            </a:solidFill>
            <a:miter lim="800000"/>
            <a:headEnd/>
            <a:tailEnd/>
          </a:ln>
        </p:spPr>
      </p:pic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838200" y="14478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MSD – Record Layout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838200" y="12192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>
                <a:solidFill>
                  <a:srgbClr val="FFCC66"/>
                </a:solidFill>
              </a:rPr>
              <a:t>MSS - Money Settlement Statement</a:t>
            </a: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762000" y="2362200"/>
            <a:ext cx="792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System employed by the NSCC in order to settle all services used by it’s participants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22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Each service is documented separately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200">
                <a:latin typeface="Times New Roman" pitchFamily="18" charset="0"/>
              </a:rPr>
              <a:t>for example, Mutual Funds are separate from IPS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762000" y="4343400"/>
            <a:ext cx="792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The MSS allows the NSCC participants to consolidate all their financial obligations through 1 single transaction, saving on time and 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04900" y="1066800"/>
            <a:ext cx="7086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u="sng" smtClean="0">
                <a:solidFill>
                  <a:schemeClr val="accent1"/>
                </a:solidFill>
              </a:rPr>
              <a:t>MSS Report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752600"/>
            <a:ext cx="7848600" cy="762000"/>
          </a:xfrm>
        </p:spPr>
        <p:txBody>
          <a:bodyPr lIns="92075" tIns="46038" rIns="92075" bIns="46038"/>
          <a:lstStyle/>
          <a:p>
            <a:pPr algn="ctr" eaLnBrk="1" hangingPunct="1"/>
            <a:r>
              <a:rPr lang="en-US" sz="2200" smtClean="0"/>
              <a:t>Below is a sample  of a Combined NSCC Settlement Report</a:t>
            </a:r>
          </a:p>
        </p:txBody>
      </p:sp>
      <p:pic>
        <p:nvPicPr>
          <p:cNvPr id="1648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2616200"/>
            <a:ext cx="5867400" cy="3895725"/>
          </a:xfrm>
          <a:prstGeom prst="rect">
            <a:avLst/>
          </a:prstGeom>
          <a:noFill/>
          <a:ln w="508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4869" name="AutoShape 5"/>
          <p:cNvSpPr>
            <a:spLocks noChangeArrowheads="1"/>
          </p:cNvSpPr>
          <p:nvPr/>
        </p:nvSpPr>
        <p:spPr bwMode="auto">
          <a:xfrm>
            <a:off x="7467600" y="3810000"/>
            <a:ext cx="1447800" cy="609600"/>
          </a:xfrm>
          <a:prstGeom prst="wedgeRectCallout">
            <a:avLst>
              <a:gd name="adj1" fmla="val -148134"/>
              <a:gd name="adj2" fmla="val 49481"/>
            </a:avLst>
          </a:prstGeom>
          <a:solidFill>
            <a:srgbClr val="C0C0C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MSS Report for</a:t>
            </a:r>
          </a:p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 Carrier </a:t>
            </a:r>
            <a:r>
              <a:rPr lang="en-US" sz="1400" b="1">
                <a:solidFill>
                  <a:schemeClr val="bg1"/>
                </a:solidFill>
                <a:latin typeface="Tahoma" pitchFamily="34" charset="0"/>
              </a:rPr>
              <a:t>US</a:t>
            </a:r>
          </a:p>
        </p:txBody>
      </p:sp>
      <p:sp>
        <p:nvSpPr>
          <p:cNvPr id="164870" name="Oval 6"/>
          <p:cNvSpPr>
            <a:spLocks noChangeArrowheads="1"/>
          </p:cNvSpPr>
          <p:nvPr/>
        </p:nvSpPr>
        <p:spPr bwMode="auto">
          <a:xfrm>
            <a:off x="4495800" y="4297363"/>
            <a:ext cx="1219200" cy="30480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871" name="AutoShape 7"/>
          <p:cNvSpPr>
            <a:spLocks noChangeArrowheads="1"/>
          </p:cNvSpPr>
          <p:nvPr/>
        </p:nvSpPr>
        <p:spPr bwMode="auto">
          <a:xfrm>
            <a:off x="7696200" y="5486400"/>
            <a:ext cx="1295400" cy="777875"/>
          </a:xfrm>
          <a:prstGeom prst="wedgeRectCallout">
            <a:avLst>
              <a:gd name="adj1" fmla="val -94097"/>
              <a:gd name="adj2" fmla="val 49481"/>
            </a:avLst>
          </a:prstGeom>
          <a:solidFill>
            <a:srgbClr val="C0C0C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MSS Report for Carrier</a:t>
            </a:r>
            <a:r>
              <a:rPr lang="en-US" sz="1400" b="1">
                <a:solidFill>
                  <a:schemeClr val="bg1"/>
                </a:solidFill>
                <a:latin typeface="Tahoma" pitchFamily="34" charset="0"/>
              </a:rPr>
              <a:t> New York</a:t>
            </a:r>
          </a:p>
        </p:txBody>
      </p:sp>
      <p:sp>
        <p:nvSpPr>
          <p:cNvPr id="164872" name="Oval 8"/>
          <p:cNvSpPr>
            <a:spLocks noChangeArrowheads="1"/>
          </p:cNvSpPr>
          <p:nvPr/>
        </p:nvSpPr>
        <p:spPr bwMode="auto">
          <a:xfrm>
            <a:off x="5715000" y="6111875"/>
            <a:ext cx="1676400" cy="30480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nimBg="1"/>
      <p:bldP spid="164869" grpId="0" animBg="1"/>
      <p:bldP spid="164870" grpId="0" animBg="1"/>
      <p:bldP spid="164871" grpId="0" animBg="1"/>
      <p:bldP spid="1648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ChangeArrowheads="1"/>
          </p:cNvSpPr>
          <p:nvPr/>
        </p:nvSpPr>
        <p:spPr bwMode="auto">
          <a:xfrm>
            <a:off x="876300" y="9144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MSS Layout</a:t>
            </a:r>
          </a:p>
        </p:txBody>
      </p:sp>
      <p:pic>
        <p:nvPicPr>
          <p:cNvPr id="3174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057400"/>
            <a:ext cx="7094538" cy="4152900"/>
          </a:xfrm>
          <a:prstGeom prst="rect">
            <a:avLst/>
          </a:prstGeom>
          <a:noFill/>
          <a:ln w="50800">
            <a:solidFill>
              <a:srgbClr val="FFCC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914400" y="12954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MSS Layout</a:t>
            </a:r>
          </a:p>
        </p:txBody>
      </p:sp>
      <p:pic>
        <p:nvPicPr>
          <p:cNvPr id="3277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514600"/>
            <a:ext cx="6513513" cy="3762375"/>
          </a:xfrm>
          <a:prstGeom prst="rect">
            <a:avLst/>
          </a:prstGeom>
          <a:noFill/>
          <a:ln w="50800">
            <a:solidFill>
              <a:srgbClr val="FFCC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914400" y="1393825"/>
            <a:ext cx="792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>
                <a:solidFill>
                  <a:srgbClr val="FFCC66"/>
                </a:solidFill>
              </a:rPr>
              <a:t>MSS - Money Settlement Statement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762000" y="1905000"/>
            <a:ext cx="7924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System employed by the NSCC in order to settle all services used by it’s participants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22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Each service is documented separately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200">
                <a:latin typeface="Times New Roman" pitchFamily="18" charset="0"/>
              </a:rPr>
              <a:t>for example, Mutual Funds are separate from IPS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762000" y="4343400"/>
            <a:ext cx="792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The MSS allows the NSCC participants to consolidate all their financial obligations through 1 single transaction, saving on time and 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295400"/>
            <a:ext cx="70866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b="1" u="sng" smtClean="0">
                <a:solidFill>
                  <a:schemeClr val="accent1"/>
                </a:solidFill>
              </a:rPr>
              <a:t>Money Settlement Process</a:t>
            </a:r>
          </a:p>
        </p:txBody>
      </p:sp>
      <p:pic>
        <p:nvPicPr>
          <p:cNvPr id="18434" name="Picture 9" descr="money settlement e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851025"/>
            <a:ext cx="6400800" cy="490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371600"/>
            <a:ext cx="7086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u="sng" smtClean="0">
                <a:solidFill>
                  <a:schemeClr val="accent1"/>
                </a:solidFill>
              </a:rPr>
              <a:t>MSS Report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7848600" cy="762000"/>
          </a:xfrm>
        </p:spPr>
        <p:txBody>
          <a:bodyPr lIns="92075" tIns="46038" rIns="92075" bIns="46038"/>
          <a:lstStyle/>
          <a:p>
            <a:pPr algn="ctr" eaLnBrk="1" hangingPunct="1"/>
            <a:r>
              <a:rPr lang="en-US" sz="2200" smtClean="0"/>
              <a:t>Below is a sample  of a Combined NSCC Settlement Report</a:t>
            </a: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117850"/>
            <a:ext cx="5811838" cy="3438525"/>
          </a:xfrm>
          <a:prstGeom prst="rect">
            <a:avLst/>
          </a:prstGeom>
          <a:noFill/>
          <a:ln w="508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12645" name="AutoShape 5"/>
          <p:cNvSpPr>
            <a:spLocks noChangeArrowheads="1"/>
          </p:cNvSpPr>
          <p:nvPr/>
        </p:nvSpPr>
        <p:spPr bwMode="auto">
          <a:xfrm>
            <a:off x="6477000" y="4038600"/>
            <a:ext cx="1447800" cy="609600"/>
          </a:xfrm>
          <a:prstGeom prst="wedgeRectCallout">
            <a:avLst>
              <a:gd name="adj1" fmla="val -148134"/>
              <a:gd name="adj2" fmla="val 49481"/>
            </a:avLst>
          </a:prstGeom>
          <a:solidFill>
            <a:srgbClr val="C0C0C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MSS Report for</a:t>
            </a:r>
          </a:p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latin typeface="Tahoma" pitchFamily="34" charset="0"/>
              </a:rPr>
              <a:t>Carrier</a:t>
            </a:r>
          </a:p>
        </p:txBody>
      </p:sp>
      <p:sp>
        <p:nvSpPr>
          <p:cNvPr id="112646" name="Oval 6"/>
          <p:cNvSpPr>
            <a:spLocks noChangeArrowheads="1"/>
          </p:cNvSpPr>
          <p:nvPr/>
        </p:nvSpPr>
        <p:spPr bwMode="auto">
          <a:xfrm>
            <a:off x="3810000" y="4532313"/>
            <a:ext cx="1219200" cy="30480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7467600" y="5456238"/>
            <a:ext cx="1600200" cy="784225"/>
          </a:xfrm>
          <a:prstGeom prst="wedgeRectCallout">
            <a:avLst>
              <a:gd name="adj1" fmla="val -106181"/>
              <a:gd name="adj2" fmla="val 78231"/>
            </a:avLst>
          </a:prstGeom>
          <a:solidFill>
            <a:srgbClr val="C0C0C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MSS Report for</a:t>
            </a:r>
          </a:p>
          <a:p>
            <a:pPr algn="ctr" eaLnBrk="0" hangingPunct="0"/>
            <a:r>
              <a:rPr lang="en-US" sz="14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latin typeface="Tahoma" pitchFamily="34" charset="0"/>
              </a:rPr>
              <a:t>Carrier New York</a:t>
            </a:r>
          </a:p>
        </p:txBody>
      </p:sp>
      <p:sp>
        <p:nvSpPr>
          <p:cNvPr id="112648" name="Oval 8"/>
          <p:cNvSpPr>
            <a:spLocks noChangeArrowheads="1"/>
          </p:cNvSpPr>
          <p:nvPr/>
        </p:nvSpPr>
        <p:spPr bwMode="auto">
          <a:xfrm>
            <a:off x="5021263" y="6240463"/>
            <a:ext cx="1676400" cy="30480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animBg="1"/>
      <p:bldP spid="112645" grpId="0" animBg="1"/>
      <p:bldP spid="112646" grpId="0" animBg="1"/>
      <p:bldP spid="112647" grpId="0" animBg="1"/>
      <p:bldP spid="1126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838200" y="1333500"/>
            <a:ext cx="79248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MSS Layout</a:t>
            </a:r>
          </a:p>
        </p:txBody>
      </p:sp>
      <p:pic>
        <p:nvPicPr>
          <p:cNvPr id="2048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438400"/>
            <a:ext cx="7094538" cy="3771900"/>
          </a:xfrm>
          <a:prstGeom prst="rect">
            <a:avLst/>
          </a:prstGeom>
          <a:noFill/>
          <a:ln w="50800">
            <a:solidFill>
              <a:srgbClr val="FFCC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ChangeArrowheads="1"/>
          </p:cNvSpPr>
          <p:nvPr/>
        </p:nvSpPr>
        <p:spPr bwMode="auto">
          <a:xfrm>
            <a:off x="838200" y="1295400"/>
            <a:ext cx="792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MSS Layout</a:t>
            </a: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514600"/>
            <a:ext cx="6513513" cy="3762375"/>
          </a:xfrm>
          <a:prstGeom prst="rect">
            <a:avLst/>
          </a:prstGeom>
          <a:noFill/>
          <a:ln w="50800">
            <a:solidFill>
              <a:srgbClr val="FFCC6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838200" y="1600200"/>
            <a:ext cx="81534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/>
            <a:r>
              <a:rPr lang="en-US" sz="3600" b="1">
                <a:solidFill>
                  <a:srgbClr val="FFCC66"/>
                </a:solidFill>
              </a:rPr>
              <a:t>Current Functionality:  </a:t>
            </a:r>
            <a:br>
              <a:rPr lang="en-US" sz="3600" b="1">
                <a:solidFill>
                  <a:srgbClr val="FFCC66"/>
                </a:solidFill>
              </a:rPr>
            </a:br>
            <a:r>
              <a:rPr lang="en-US" sz="3600" b="1">
                <a:solidFill>
                  <a:srgbClr val="FFCC66"/>
                </a:solidFill>
              </a:rPr>
              <a:t>Money Settlement Detail ( MSD )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33400" y="2590800"/>
            <a:ext cx="8382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Generated by NSCC to interface to Money Settlement System (MSS)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10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Detailed output to both carrier and broker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10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MSD output generated at 12:00PM-COM, 2:30PM-APP/SUB 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10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One aggregate amount daily to Money Settlement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10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Settlement with banks at approximately 5:00 PM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200">
                <a:latin typeface="Times New Roman" pitchFamily="18" charset="0"/>
              </a:rPr>
              <a:t>Settlement does not occur on NY Bank holidays. Settlement moves to next business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7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7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  <p:bldP spid="33797" grpId="0" uiExpand="1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685800" y="12192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/>
            <a:r>
              <a:rPr lang="en-US" sz="3600" b="1" u="sng">
                <a:solidFill>
                  <a:srgbClr val="FFCC66"/>
                </a:solidFill>
              </a:rPr>
              <a:t>Settling Bank</a:t>
            </a:r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533400" y="21336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 b="1">
                <a:solidFill>
                  <a:srgbClr val="FFCC66"/>
                </a:solidFill>
                <a:latin typeface="Times New Roman" pitchFamily="18" charset="0"/>
              </a:rPr>
              <a:t>Settling Bank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200" i="1">
                <a:latin typeface="Times New Roman" pitchFamily="18" charset="0"/>
              </a:rPr>
              <a:t>Each participant appoints a “Settling Bank” to act on it’s behalf, with regard to taking money from the Clients account, in order to settle a statement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endParaRPr lang="en-US" sz="22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At about 4pm EST, the clearing corporation makes final settlement figures available to the participant’s settling bank  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</a:pPr>
            <a:r>
              <a:rPr lang="en-US" sz="2200">
                <a:latin typeface="Times New Roman" pitchFamily="18" charset="0"/>
              </a:rPr>
              <a:t>   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At 4.30pm, the Settling Banks acknowledge the figures.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22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The actual settling of debits and credits by the Settling Bank takes place at around 5pm that same day</a:t>
            </a:r>
            <a:endParaRPr lang="en-US" sz="2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0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0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0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0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0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0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066800" y="1371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1">
                <a:solidFill>
                  <a:srgbClr val="FFCC66"/>
                </a:solidFill>
              </a:rPr>
              <a:t>MSD - Money Settlement Detail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066800" y="2438400"/>
            <a:ext cx="7848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 b="1">
                <a:solidFill>
                  <a:srgbClr val="FFCC66"/>
                </a:solidFill>
                <a:latin typeface="Times New Roman" pitchFamily="18" charset="0"/>
              </a:rPr>
              <a:t>MSD</a:t>
            </a:r>
            <a:r>
              <a:rPr lang="en-US" sz="2200">
                <a:latin typeface="Times New Roman" pitchFamily="18" charset="0"/>
              </a:rPr>
              <a:t> is a subset of the MSS (Money Settlement Statement)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22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It supplies the details of the </a:t>
            </a:r>
            <a:r>
              <a:rPr lang="en-US" sz="2200">
                <a:solidFill>
                  <a:srgbClr val="FFCC66"/>
                </a:solidFill>
                <a:latin typeface="Times New Roman" pitchFamily="18" charset="0"/>
              </a:rPr>
              <a:t>IPS settlement</a:t>
            </a:r>
            <a:r>
              <a:rPr lang="en-US" sz="2200">
                <a:latin typeface="Times New Roman" pitchFamily="18" charset="0"/>
              </a:rPr>
              <a:t>, and informs the carriers and distributors on that day’s money activity, specific to IPS (Insurance Processing System)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2200">
              <a:latin typeface="Times New Roman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r>
              <a:rPr lang="en-US" sz="2200">
                <a:latin typeface="Times New Roman" pitchFamily="18" charset="0"/>
              </a:rPr>
              <a:t>There are </a:t>
            </a:r>
            <a:r>
              <a:rPr lang="en-US" sz="2200">
                <a:solidFill>
                  <a:srgbClr val="FFCC66"/>
                </a:solidFill>
                <a:latin typeface="Times New Roman" pitchFamily="18" charset="0"/>
              </a:rPr>
              <a:t>2 MSD files</a:t>
            </a:r>
            <a:r>
              <a:rPr lang="en-US" sz="2200">
                <a:latin typeface="Times New Roman" pitchFamily="18" charset="0"/>
              </a:rPr>
              <a:t>, 1 containing all relevant Commission information, the other containing all relevant Initial Premium and Subsequent Premium settlement information</a:t>
            </a:r>
          </a:p>
          <a:p>
            <a:pPr marL="285750" indent="-285750" eaLnBrk="0" hangingPunct="0">
              <a:spcBef>
                <a:spcPct val="20000"/>
              </a:spcBef>
              <a:buSzPct val="60000"/>
              <a:buFontTx/>
              <a:buChar char="•"/>
            </a:pPr>
            <a:endParaRPr lang="en-US" sz="2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</p:bldLst>
  </p:timing>
</p:sld>
</file>

<file path=ppt/theme/theme1.xml><?xml version="1.0" encoding="utf-8"?>
<a:theme xmlns:a="http://schemas.openxmlformats.org/drawingml/2006/main" name="VERTEX_Powerpoint_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VERTEX_Powerpoint_Template</Template>
  <TotalTime>6804</TotalTime>
  <Words>369</Words>
  <Application>Microsoft Office PowerPoint</Application>
  <PresentationFormat>On-screen Show (4:3)</PresentationFormat>
  <Paragraphs>60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Tahoma</vt:lpstr>
      <vt:lpstr>Times New Roman</vt:lpstr>
      <vt:lpstr>VERTEX_Powerpoint_Template</vt:lpstr>
      <vt:lpstr>VERTEX_Powerpoint_Template</vt:lpstr>
      <vt:lpstr>Slide 1</vt:lpstr>
      <vt:lpstr>Slide 2</vt:lpstr>
      <vt:lpstr>Money Settlement Process</vt:lpstr>
      <vt:lpstr>MSS Report</vt:lpstr>
      <vt:lpstr>Slide 5</vt:lpstr>
      <vt:lpstr>Slide 6</vt:lpstr>
      <vt:lpstr>Slide 7</vt:lpstr>
      <vt:lpstr>Slide 8</vt:lpstr>
      <vt:lpstr>Slide 9</vt:lpstr>
      <vt:lpstr>Slide 10</vt:lpstr>
      <vt:lpstr>MSD – Record Layout</vt:lpstr>
      <vt:lpstr>MSD – Record Layout</vt:lpstr>
      <vt:lpstr>Slide 13</vt:lpstr>
      <vt:lpstr>Slide 14</vt:lpstr>
      <vt:lpstr>MSS Report</vt:lpstr>
      <vt:lpstr>Slide 16</vt:lpstr>
      <vt:lpstr>Slide 17</vt:lpstr>
    </vt:vector>
  </TitlesOfParts>
  <Company>Sun Life Financial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Sun Life Financial User</dc:creator>
  <cp:lastModifiedBy>Joe Procacini</cp:lastModifiedBy>
  <cp:revision>58</cp:revision>
  <cp:lastPrinted>2004-06-30T20:07:51Z</cp:lastPrinted>
  <dcterms:created xsi:type="dcterms:W3CDTF">2004-06-22T12:37:59Z</dcterms:created>
  <dcterms:modified xsi:type="dcterms:W3CDTF">2012-12-04T15:30:29Z</dcterms:modified>
</cp:coreProperties>
</file>